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6" r:id="rId10"/>
    <p:sldId id="267" r:id="rId11"/>
    <p:sldId id="263" r:id="rId12"/>
    <p:sldId id="270" r:id="rId13"/>
    <p:sldId id="268" r:id="rId14"/>
    <p:sldId id="272" r:id="rId15"/>
    <p:sldId id="273" r:id="rId16"/>
    <p:sldId id="271" r:id="rId17"/>
    <p:sldId id="269" r:id="rId18"/>
    <p:sldId id="274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470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1132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32215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3598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7693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36194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68151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7732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01950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0552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016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2F1DC2-4892-45DB-999D-8664247ED9F9}" type="datetimeFigureOut">
              <a:rPr lang="en-AU" smtClean="0"/>
              <a:t>21/05/2016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12A997-34E1-48A0-88D0-0773387B94A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81656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5" Type="http://schemas.openxmlformats.org/officeDocument/2006/relationships/oleObject" Target="../embeddings/oleObject19.bin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8529" y="2299447"/>
            <a:ext cx="10206318" cy="1884037"/>
          </a:xfrm>
        </p:spPr>
        <p:txBody>
          <a:bodyPr>
            <a:normAutofit fontScale="90000"/>
          </a:bodyPr>
          <a:lstStyle/>
          <a:p>
            <a:r>
              <a:rPr lang="en-AU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Emerging Ethical Issues facing the profession</a:t>
            </a:r>
            <a:endParaRPr lang="en-AU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7071" y="4933295"/>
            <a:ext cx="9144000" cy="1655762"/>
          </a:xfrm>
        </p:spPr>
        <p:txBody>
          <a:bodyPr>
            <a:normAutofit/>
          </a:bodyPr>
          <a:lstStyle/>
          <a:p>
            <a:r>
              <a:rPr lang="en-A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Ajay Nand</a:t>
            </a:r>
          </a:p>
          <a:p>
            <a:r>
              <a:rPr lang="en-A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Manager Internal Audit</a:t>
            </a:r>
          </a:p>
          <a:p>
            <a:r>
              <a:rPr lang="en-AU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FIJI NATIONAL PROVIDENT FUND</a:t>
            </a:r>
            <a:endParaRPr lang="en-AU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80376"/>
              </p:ext>
            </p:extLst>
          </p:nvPr>
        </p:nvGraphicFramePr>
        <p:xfrm>
          <a:off x="3859587" y="1106622"/>
          <a:ext cx="877701" cy="817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587" y="1106622"/>
                        <a:ext cx="877701" cy="817919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4118723" y="1153631"/>
            <a:ext cx="5643841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INSTITUTE OF INTERNAL AUDITORS FIJI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5237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Emerging Ethical Issues (cont’d)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Auditors failing to maintain confidentiality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Disclosure of confidential information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Discrediting colleagues through use of insider information</a:t>
            </a:r>
          </a:p>
          <a:p>
            <a:pPr marL="358458" lvl="2" indent="0">
              <a:buNone/>
            </a:pPr>
            <a:endParaRPr lang="en-US" sz="210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Lack of initiative in professional development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Continuing education in other professions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willing to conform to employers requirements for training and development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Engagement in tasks in which they are not proficient  </a:t>
            </a:r>
          </a:p>
          <a:p>
            <a:pPr marL="0" indent="0">
              <a:buNone/>
            </a:pPr>
            <a:endParaRPr lang="en-AU" sz="2400" dirty="0">
              <a:solidFill>
                <a:schemeClr val="tx2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9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7789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Contributing factors to Ethical Breaches</a:t>
            </a:r>
            <a:endParaRPr lang="en-A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Auditors - Individuals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member of IIA - lack of knowledge on ethical requirements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Job loss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Gain unfair advantage – financial or non-financial  (greed)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using IPPF for Internal Auditors – not independent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reporting breaches to Audit Committees</a:t>
            </a:r>
          </a:p>
          <a:p>
            <a:pPr marL="358458" lvl="2" indent="0">
              <a:buNone/>
            </a:pPr>
            <a:endParaRPr lang="en-US" sz="240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Audit service providers 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Non-adoption of IPPF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Client loss</a:t>
            </a:r>
          </a:p>
          <a:p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1055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>
            <a:normAutofit/>
          </a:bodyPr>
          <a:lstStyle/>
          <a:p>
            <a:r>
              <a:rPr lang="en-AU" sz="3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Contributing factors to Ethical Breaches</a:t>
            </a:r>
            <a:endParaRPr lang="en-A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Institutes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carrying out awareness on ethics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reporting mechanism for breaches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Lack of jurisdiction – non-members/service providers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Lack of action on reported breaches</a:t>
            </a:r>
          </a:p>
          <a:p>
            <a:pPr marL="358458" lvl="2" indent="0">
              <a:buNone/>
            </a:pPr>
            <a:endParaRPr lang="en-US" sz="240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Audit Committees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Non-adoption of IPPF – promote independence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being vigilant 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taking action on reported breaches</a:t>
            </a:r>
          </a:p>
          <a:p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99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4525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Dealing with the problem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Effective Audit Committees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Annual meeting in private with Head of Internal Audit function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Acting immediately on reported ethical breaches 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Leading awareness of Code of Ethics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Encouraging use of IPPF by internal auditors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Resourcing of internal audit functions including funding for professional development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Promoting ethical culture in organizations</a:t>
            </a:r>
          </a:p>
          <a:p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599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Dealing with the problem (</a:t>
            </a:r>
            <a:r>
              <a:rPr lang="en-AU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contd</a:t>
            </a:r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 of Internal Audit function/service providers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Regularly engage with CEO to resolve potential ethical issues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Immediately report any ethical breaches to CEO/Audit Committee/Institute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awareness of IIA Code of Ethics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Encouraging use of IPPF by internal auditors</a:t>
            </a:r>
          </a:p>
          <a:p>
            <a:pPr marL="701358" lvl="2" indent="-342900"/>
            <a:endParaRPr lang="en-US" sz="240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Auditors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Financial well-being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Continuing professional development</a:t>
            </a:r>
          </a:p>
          <a:p>
            <a:endParaRPr lang="en-AU" sz="2400" dirty="0">
              <a:solidFill>
                <a:schemeClr val="tx2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278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Dealing with the problem (</a:t>
            </a:r>
            <a:r>
              <a:rPr lang="en-AU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contd</a:t>
            </a:r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7038" lvl="1" indent="-342900">
              <a:tabLst>
                <a:tab pos="363538" algn="l"/>
              </a:tabLst>
            </a:pPr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Institutes/Peers</a:t>
            </a:r>
          </a:p>
          <a:p>
            <a:pPr marL="701358" lvl="2" indent="-342900">
              <a:tabLst>
                <a:tab pos="363538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Create awareness of IIA Code of Ethics</a:t>
            </a:r>
          </a:p>
          <a:p>
            <a:pPr marL="701358" lvl="2" indent="-342900">
              <a:tabLst>
                <a:tab pos="363538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Set up avenues for reporting and dealing with breaches of IIA Code of Ethics</a:t>
            </a:r>
          </a:p>
          <a:p>
            <a:pPr marL="701358" lvl="2" indent="-342900">
              <a:tabLst>
                <a:tab pos="363538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annual institute conference to discuss ethical requirements &amp; expectations of internal auditors</a:t>
            </a:r>
          </a:p>
          <a:p>
            <a:pPr marL="701358" lvl="2" indent="-342900">
              <a:tabLst>
                <a:tab pos="363538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Peers &amp; Mentors to guide internal auditors facing ethical dilemmas</a:t>
            </a:r>
          </a:p>
          <a:p>
            <a:pPr marL="701358" lvl="2" indent="-342900">
              <a:tabLst>
                <a:tab pos="363538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Publicize actions taken on reported breaches</a:t>
            </a:r>
          </a:p>
          <a:p>
            <a:endParaRPr lang="en-AU" sz="2400" dirty="0">
              <a:solidFill>
                <a:schemeClr val="tx2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3992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Concluding remarks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7038" lvl="1" indent="-342900" algn="just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Ethical issues will continue to exist</a:t>
            </a:r>
          </a:p>
          <a:p>
            <a:pPr marL="427038" lvl="1" indent="-342900" algn="just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auditors - prepare themselves to deal with ethical issues</a:t>
            </a:r>
          </a:p>
          <a:p>
            <a:pPr marL="427038" lvl="1" indent="-342900" algn="just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Institutes – provide support and guidance </a:t>
            </a:r>
          </a:p>
          <a:p>
            <a:pPr marL="427038" lvl="1" indent="-342900" algn="just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Auditors, CEOs/Management and Audit Committees should work together to encourage full compliance with the IIA Code of Ethics </a:t>
            </a:r>
          </a:p>
          <a:p>
            <a:pPr marL="0" indent="0">
              <a:buNone/>
            </a:pPr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6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69611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6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648" y="2510569"/>
            <a:ext cx="3588590" cy="39282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10297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AU" dirty="0" smtClean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0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1033920"/>
              </p:ext>
            </p:extLst>
          </p:nvPr>
        </p:nvGraphicFramePr>
        <p:xfrm>
          <a:off x="2456190" y="3907273"/>
          <a:ext cx="877701" cy="817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1" name="Bitmap Image" r:id="rId5" imgW="676369" imgH="571731" progId="Paint.Picture">
                  <p:embed/>
                </p:oleObj>
              </mc:Choice>
              <mc:Fallback>
                <p:oleObj name="Bitmap Image" r:id="rId5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6190" y="3907273"/>
                        <a:ext cx="877701" cy="817919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747124" y="3907273"/>
            <a:ext cx="5643841" cy="723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INSTITUTE OF INTERNAL AUDITORS FIJI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343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Table of Contents              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1" indent="-273050"/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IIA Code of Ethics</a:t>
            </a:r>
          </a:p>
          <a:p>
            <a:pPr marL="84138" lvl="1" indent="0">
              <a:buNone/>
            </a:pPr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7188" lvl="1" indent="-273050"/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Emerging ethical issues</a:t>
            </a:r>
          </a:p>
          <a:p>
            <a:pPr marL="84138" lvl="1" indent="0">
              <a:buNone/>
            </a:pPr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7188" lvl="1" indent="-273050"/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Contributing factors</a:t>
            </a:r>
          </a:p>
          <a:p>
            <a:pPr marL="84138" lvl="1" indent="0">
              <a:buNone/>
            </a:pPr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7188" lvl="1" indent="-273050"/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Dealing with the problem</a:t>
            </a:r>
          </a:p>
          <a:p>
            <a:pPr marL="84138" lvl="1" indent="0">
              <a:buNone/>
            </a:pPr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7188" lvl="1" indent="-273050"/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Concluding remarks</a:t>
            </a:r>
          </a:p>
          <a:p>
            <a:pPr marL="84138" lvl="1" indent="0">
              <a:buNone/>
            </a:pPr>
            <a:endParaRPr lang="en-US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7188" lvl="1" indent="-273050"/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 &amp; A</a:t>
            </a:r>
          </a:p>
          <a:p>
            <a:pPr marL="0" indent="0">
              <a:buNone/>
            </a:pPr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96980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lvl="1" indent="-273050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Highlight the purpose, components and application - IIA Code of Ethics</a:t>
            </a: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84138" lvl="1" indent="0">
              <a:buNone/>
            </a:pPr>
            <a:endParaRPr lang="en-US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7188" lvl="1" indent="-273050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Identify emerging ethical issues facing the profession</a:t>
            </a: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84138" lvl="1" indent="0">
              <a:buNone/>
            </a:pPr>
            <a:endParaRPr lang="en-US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7188" lvl="1" indent="-273050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Discuss some </a:t>
            </a: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contributors to ethical </a:t>
            </a:r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issues</a:t>
            </a: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marL="84138" lvl="1" indent="0">
              <a:buNone/>
            </a:pPr>
            <a:endParaRPr lang="en-US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57188" lvl="1" indent="-273050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Identify solutions to deal with ethical problems</a:t>
            </a:r>
          </a:p>
          <a:p>
            <a:pPr marL="357188" lvl="1" indent="-273050"/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0895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IIA Code of Ethics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7038" lvl="1" indent="-342900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Ethics – “Code of behavior considered correct”</a:t>
            </a:r>
          </a:p>
          <a:p>
            <a:pPr marL="84138" lvl="1" indent="0" algn="r">
              <a:buNone/>
            </a:pPr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                                                                </a:t>
            </a:r>
            <a:endParaRPr lang="en-US" sz="1600" dirty="0">
              <a:solidFill>
                <a:schemeClr val="tx2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427038" lvl="1" indent="-342900"/>
            <a:r>
              <a:rPr lang="en-US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</a:t>
            </a:r>
            <a:endParaRPr lang="en-US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Promote an ethical culture in the profession</a:t>
            </a:r>
          </a:p>
          <a:p>
            <a:pPr marL="358458" lvl="2" indent="0">
              <a:buNone/>
            </a:pPr>
            <a:endParaRPr lang="en-US" sz="240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Necessary and appropriate – founded on trust placed on objective assurance – governance, risk &amp; control</a:t>
            </a:r>
          </a:p>
          <a:p>
            <a:endParaRPr lang="en-AU" sz="2400" dirty="0">
              <a:solidFill>
                <a:schemeClr val="tx2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5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4101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IIA Code of Ethics (cont’d)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7038" lvl="1" indent="-342900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Components</a:t>
            </a:r>
          </a:p>
          <a:p>
            <a:pPr marL="84138" lvl="1" indent="0">
              <a:buNone/>
            </a:pPr>
            <a:endParaRPr lang="en-US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Principles – relevant to the profession and practice of internal auditing</a:t>
            </a:r>
          </a:p>
          <a:p>
            <a:pPr marL="427038" lvl="1" indent="-342900"/>
            <a:endParaRPr lang="en-US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Rules of Conduct – describe behaviors and norms expected of internal auditors</a:t>
            </a:r>
          </a:p>
          <a:p>
            <a:endParaRPr lang="en-AU" sz="2400" dirty="0">
              <a:solidFill>
                <a:schemeClr val="tx2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40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IIA Code of Ethics (cont’d)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7038" lvl="1" indent="-342900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Application &amp; Enforcement</a:t>
            </a:r>
          </a:p>
          <a:p>
            <a:pPr marL="84138" lvl="1" indent="0">
              <a:buNone/>
            </a:pPr>
            <a:endParaRPr lang="en-US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Entities and Individuals that perform internal audit services</a:t>
            </a:r>
          </a:p>
          <a:p>
            <a:pPr marL="427038" lvl="1" indent="-342900"/>
            <a:endParaRPr lang="en-US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Breaches evaluated and administered by Institutes By-laws</a:t>
            </a:r>
          </a:p>
          <a:p>
            <a:pPr marL="701358" lvl="2" indent="-342900"/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AU" sz="2400" dirty="0">
              <a:solidFill>
                <a:schemeClr val="tx2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2588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Emerging Ethical Issues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7038" lvl="1" indent="-342900"/>
            <a:r>
              <a:rPr lang="en-US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Influence Internal Auditor Integrity &amp; Objectivity</a:t>
            </a:r>
          </a:p>
          <a:p>
            <a:pPr marL="701358" lvl="2" indent="-342900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Non-payment or reduced benefit payments </a:t>
            </a:r>
          </a:p>
          <a:p>
            <a:pPr marL="701358" lvl="2" indent="-342900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Engagement in operational activities</a:t>
            </a:r>
          </a:p>
          <a:p>
            <a:pPr marL="701358" lvl="2" indent="-342900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Poor resourcing of Internal Audit function</a:t>
            </a:r>
          </a:p>
          <a:p>
            <a:pPr marL="701358" lvl="2" indent="-342900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Offering jobs or promotions in other functions </a:t>
            </a:r>
          </a:p>
          <a:p>
            <a:pPr marL="701358" lvl="2" indent="-342900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Delay in convening of Audit Committee meetings</a:t>
            </a:r>
          </a:p>
          <a:p>
            <a:pPr marL="701358" lvl="2" indent="-342900"/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Withholding critical information on basis of confidentiality </a:t>
            </a:r>
          </a:p>
          <a:p>
            <a:pPr marL="358458" lvl="2" indent="0">
              <a:buNone/>
            </a:pPr>
            <a:endParaRPr lang="en-US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2460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Emerging Ethical Issues (cont’d)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Prevention of lawful disclosure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Regulators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Law enforcement agencies</a:t>
            </a:r>
          </a:p>
          <a:p>
            <a:pPr marL="358458" lvl="2" indent="0">
              <a:buNone/>
            </a:pPr>
            <a:endParaRPr lang="en-US" sz="240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27038" lvl="1" indent="-342900"/>
            <a:r>
              <a:rPr lang="en-US" b="1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Pressure from Management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Change contents of audit reports &amp; Audit Committee papers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supporting adoption of IPPF by internal audit function</a:t>
            </a:r>
          </a:p>
          <a:p>
            <a:pPr marL="701358" lvl="2" indent="-342900"/>
            <a:r>
              <a:rPr lang="en-US" sz="24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funding internal auditor professional development</a:t>
            </a:r>
          </a:p>
          <a:p>
            <a:pPr marL="358458" lvl="2" indent="0">
              <a:buNone/>
            </a:pPr>
            <a:endParaRPr lang="en-US" sz="21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AU" dirty="0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31018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9623612" cy="1325563"/>
          </a:xfrm>
          <a:solidFill>
            <a:schemeClr val="tx2"/>
          </a:solidFill>
        </p:spPr>
        <p:txBody>
          <a:bodyPr/>
          <a:lstStyle/>
          <a:p>
            <a:r>
              <a:rPr lang="en-AU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Emerging Ethical Issues (cont’d)</a:t>
            </a:r>
            <a:endParaRPr lang="en-AU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Delay by Management in timely completion of audits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Delay or non-submission of management responses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Delay or non-submission of critical information required for successful completion of audits</a:t>
            </a:r>
          </a:p>
          <a:p>
            <a:pPr marL="701358" lvl="2" indent="-342900"/>
            <a:endParaRPr lang="en-US" sz="2100" dirty="0" smtClean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27038" lvl="1" indent="-342900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Internal Auditors failing to maintain independence 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Conflicting roles and responsibilities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Conflict of Interest - Engaging in activities which may be perceived to be conflicting</a:t>
            </a:r>
          </a:p>
          <a:p>
            <a:pPr marL="701358" lvl="2" indent="-342900"/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Pressure from IA Management to </a:t>
            </a:r>
          </a:p>
          <a:p>
            <a:pPr marL="358458" lvl="2" indent="0">
              <a:buNone/>
            </a:pPr>
            <a:r>
              <a:rPr lang="en-US" sz="2100" dirty="0" smtClean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amend or ignore facts</a:t>
            </a:r>
          </a:p>
          <a:p>
            <a:endParaRPr lang="en-AU" sz="2400" dirty="0">
              <a:solidFill>
                <a:schemeClr val="tx2"/>
              </a:solidFill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6901591"/>
              </p:ext>
            </p:extLst>
          </p:nvPr>
        </p:nvGraphicFramePr>
        <p:xfrm>
          <a:off x="9785537" y="365125"/>
          <a:ext cx="676275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5" name="Bitmap Image" r:id="rId3" imgW="676369" imgH="571731" progId="Paint.Picture">
                  <p:embed/>
                </p:oleObj>
              </mc:Choice>
              <mc:Fallback>
                <p:oleObj name="Bitmap Image" r:id="rId3" imgW="676369" imgH="571731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85537" y="365125"/>
                        <a:ext cx="676275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461812" y="420968"/>
            <a:ext cx="8919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3200" b="1" dirty="0" smtClean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Fiji</a:t>
            </a:r>
            <a:endParaRPr lang="en-AU" sz="3200" b="1" dirty="0">
              <a:solidFill>
                <a:schemeClr val="tx2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7481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</TotalTime>
  <Words>712</Words>
  <Application>Microsoft Office PowerPoint</Application>
  <PresentationFormat>Widescreen</PresentationFormat>
  <Paragraphs>154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Tahoma</vt:lpstr>
      <vt:lpstr>Verdana</vt:lpstr>
      <vt:lpstr>Office Theme</vt:lpstr>
      <vt:lpstr>Paintbrush Picture</vt:lpstr>
      <vt:lpstr>Emerging Ethical Issues facing the profession</vt:lpstr>
      <vt:lpstr>Table of Contents              </vt:lpstr>
      <vt:lpstr>Objectives</vt:lpstr>
      <vt:lpstr>IIA Code of Ethics</vt:lpstr>
      <vt:lpstr>IIA Code of Ethics (cont’d)</vt:lpstr>
      <vt:lpstr>IIA Code of Ethics (cont’d)</vt:lpstr>
      <vt:lpstr>Emerging Ethical Issues</vt:lpstr>
      <vt:lpstr>Emerging Ethical Issues (cont’d)</vt:lpstr>
      <vt:lpstr>Emerging Ethical Issues (cont’d)</vt:lpstr>
      <vt:lpstr>Emerging Ethical Issues (cont’d)</vt:lpstr>
      <vt:lpstr>Contributing factors to Ethical Breaches</vt:lpstr>
      <vt:lpstr>Contributing factors to Ethical Breaches</vt:lpstr>
      <vt:lpstr>Dealing with the problem</vt:lpstr>
      <vt:lpstr>Dealing with the problem (contd)</vt:lpstr>
      <vt:lpstr>Dealing with the problem (contd)</vt:lpstr>
      <vt:lpstr>Concluding remarks</vt:lpstr>
      <vt:lpstr>Questions</vt:lpstr>
      <vt:lpstr>Thank you!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Emerging Ethical Issues facing the profession</dc:title>
  <dc:creator>Ajay Nand</dc:creator>
  <cp:lastModifiedBy>Ajay Nand</cp:lastModifiedBy>
  <cp:revision>25</cp:revision>
  <dcterms:created xsi:type="dcterms:W3CDTF">2016-05-21T02:50:34Z</dcterms:created>
  <dcterms:modified xsi:type="dcterms:W3CDTF">2016-05-21T04:30:53Z</dcterms:modified>
</cp:coreProperties>
</file>